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5633B-3D52-4E06-972B-3295616EA5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9EED96-855C-4A88-92DE-A40F74E490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357856A-D49D-42F7-88B7-ECDCBCBDC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50E3-52CC-47D2-880B-A1150F106C15}" type="datetimeFigureOut">
              <a:rPr lang="sk-SK" smtClean="0"/>
              <a:t>25. 9. 2018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640A869-B803-44A4-B1B7-F5BF9B5F1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B59225A-7EC9-432C-AC65-3AC7CF596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BD8D-61AD-4D9F-B999-8EF9839DFA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453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3B4334-925D-4381-AE42-DF708A2B8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7086D208-B18E-4038-BBEF-541995DDF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9AD2187-E86C-4A5D-A0C3-22B91D486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50E3-52CC-47D2-880B-A1150F106C15}" type="datetimeFigureOut">
              <a:rPr lang="sk-SK" smtClean="0"/>
              <a:t>25. 9. 2018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1494BA5-5B62-4F00-9F6C-39B2D1853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DCF5D19-C37D-4B5A-9BBF-AC0A3FEA3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BD8D-61AD-4D9F-B999-8EF9839DFA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6731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28487C83-972D-46DB-8BC1-6D76D9779F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5574E60B-E400-4CD7-BD73-4A8034C61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0859A20-A16D-4200-BBB6-2DEEFA956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50E3-52CC-47D2-880B-A1150F106C15}" type="datetimeFigureOut">
              <a:rPr lang="sk-SK" smtClean="0"/>
              <a:t>25. 9. 2018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6D48F7B-2568-4957-8B02-8225D8274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AFB4B6D-D4F9-42B9-A26B-2D6F31DDE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BD8D-61AD-4D9F-B999-8EF9839DFA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161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E79388-5728-4146-98B3-9011D51FC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E92CF14-34E6-4663-A260-0FD738F1C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355CB37-A043-4F4A-8357-26DBE156A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50E3-52CC-47D2-880B-A1150F106C15}" type="datetimeFigureOut">
              <a:rPr lang="sk-SK" smtClean="0"/>
              <a:t>25. 9. 2018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DFB94F4-E4D7-40F5-860B-DCAF967FE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B43E3DE-13EA-4954-8F6A-9ED710250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BD8D-61AD-4D9F-B999-8EF9839DFA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8859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645BB1-7C51-44C7-B76E-4A45FC819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5747D99F-7FD3-4023-BE99-C7044EDB3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B23F9C5-84C0-4E5E-B785-EB80A3C3D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50E3-52CC-47D2-880B-A1150F106C15}" type="datetimeFigureOut">
              <a:rPr lang="sk-SK" smtClean="0"/>
              <a:t>25. 9. 2018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B39A9B5-BD0A-498E-8745-AEED7507A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6A0423C-A28B-443A-A014-82C15343F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BD8D-61AD-4D9F-B999-8EF9839DFA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2320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9E1CA2-A86A-4BE4-89A0-B31ADDB40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9FB0B74-DFEF-46E1-BCA5-72E164FFD3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7172242-6A40-43BD-B748-EF930F1DA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BC19BAC-A028-4C27-A4D3-9FFBC77F2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50E3-52CC-47D2-880B-A1150F106C15}" type="datetimeFigureOut">
              <a:rPr lang="sk-SK" smtClean="0"/>
              <a:t>25. 9. 2018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B531EC7-69CC-4ACE-B5C9-443BB8391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91D9767-624A-46A3-A577-13A17FB26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BD8D-61AD-4D9F-B999-8EF9839DFA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53793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90C43A-0A45-479B-B708-FFA6AE618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D46E450E-746B-46CC-B8AC-7156A755E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8BEE9D2-098F-41F6-8D3F-1BC9ACD65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D133AA2B-7C32-410F-B4A8-ACDA677827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3865B24-66A2-481D-BF5C-B764B85F12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4506C771-CBAC-425E-8358-5BF634E79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50E3-52CC-47D2-880B-A1150F106C15}" type="datetimeFigureOut">
              <a:rPr lang="sk-SK" smtClean="0"/>
              <a:t>25. 9. 2018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3B21B89D-027C-4BE2-A687-C97D966AE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C97145A7-DE20-4D3E-AAEA-771CDEE9E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BD8D-61AD-4D9F-B999-8EF9839DFA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2595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D17A56-CA05-4D6A-B4E3-612FF85FE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1AE8E454-212A-46AF-BF32-4AF997E00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50E3-52CC-47D2-880B-A1150F106C15}" type="datetimeFigureOut">
              <a:rPr lang="sk-SK" smtClean="0"/>
              <a:t>25. 9. 2018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3CD86C31-4B59-4573-85BE-878FE9028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3CDF257A-5F61-4BBA-AB62-230D4B4A0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BD8D-61AD-4D9F-B999-8EF9839DFA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862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E5A76931-01D0-4CFD-A18D-60066DBCB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50E3-52CC-47D2-880B-A1150F106C15}" type="datetimeFigureOut">
              <a:rPr lang="sk-SK" smtClean="0"/>
              <a:t>25. 9. 2018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0A4101CF-105C-4AA6-B02B-055349793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3C4D9593-4982-41F1-B0E1-3D9F486A5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BD8D-61AD-4D9F-B999-8EF9839DFA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75449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D2C143-9AA6-483C-87D4-69375371D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CADAA78-97B6-43D9-B2EF-7B7B0928E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111C668F-70D7-4DF9-97CA-986E5F34F5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9F24D3A-0716-470E-ADE5-C3C63E18A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50E3-52CC-47D2-880B-A1150F106C15}" type="datetimeFigureOut">
              <a:rPr lang="sk-SK" smtClean="0"/>
              <a:t>25. 9. 2018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AF7FDB1-6906-4F20-8D27-D1F7A10E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DBD66FB-4135-46C1-8A52-2D2BB0D9F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BD8D-61AD-4D9F-B999-8EF9839DFA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3726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3F055F-CA17-4ADF-A521-9BA775A7C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C42584D2-8705-47BE-8415-7FC4463033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2F55AD55-46C4-4640-A6D5-E2E2AC5AE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9A336D6-3109-475A-8A07-40D46ECC7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50E3-52CC-47D2-880B-A1150F106C15}" type="datetimeFigureOut">
              <a:rPr lang="sk-SK" smtClean="0"/>
              <a:t>25. 9. 2018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CFB28E4-98D1-4FE1-BB0B-E071D38D6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8F338C1-AFF5-4130-A759-B8C39AAD5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6BD8D-61AD-4D9F-B999-8EF9839DFA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3985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489FBA8E-4BD4-4FCE-9F48-CF56165AB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B9FA235F-30CF-4D8A-9B62-C46435928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9E5A9CC-1603-4FDC-995A-853B5D90A1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C50E3-52CC-47D2-880B-A1150F106C15}" type="datetimeFigureOut">
              <a:rPr lang="sk-SK" smtClean="0"/>
              <a:t>25. 9. 2018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46D84D9-C739-4517-A688-BB1E725BB4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8F19B02-212C-4B4A-89F7-1829D341A3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6BD8D-61AD-4D9F-B999-8EF9839DFA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717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7E6C5C-0EAB-421D-A10A-31497D8552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Poľnohospodárska politika SR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5CC6F1-EB37-44CF-9098-9271E1F923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Roman </a:t>
            </a:r>
            <a:r>
              <a:rPr lang="sk-SK" dirty="0" err="1"/>
              <a:t>Serenčéš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94014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B22C8-662A-48A0-B30B-C56A8264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559"/>
            <a:ext cx="10515600" cy="981511"/>
          </a:xfrm>
        </p:spPr>
        <p:txBody>
          <a:bodyPr/>
          <a:lstStyle/>
          <a:p>
            <a:r>
              <a:rPr lang="sk-SK" dirty="0"/>
              <a:t>II. pilier: Rozvoj vidieka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4AD372-6ADD-4665-B6E1-FF6B46362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90" y="981512"/>
            <a:ext cx="12038202" cy="5876488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sk-SK" dirty="0"/>
              <a:t>Zameriava sa na šesť hlavných oblastí: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sk-SK" dirty="0"/>
              <a:t>podpora prenosu znalostí a inovácií v poľnohospodárstve, lesnom hospodárstve a vo vidieckych oblastiach,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sk-SK" dirty="0"/>
              <a:t>posilnenie životaschopnosti poľnohospodárskych podnikov a konkurencieschopnosti všetkých druhov poľnohospodárstva vo všetkých regiónoch a presadzovanie inovačných poľnohospodárskych technológií a udržateľného obhospodarovania lesov,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sk-SK" dirty="0"/>
              <a:t>podpora organizácie potravinového reťazca vrátane spracovania poľnohospodárskych výrobkov a ich uvádzania na trh, dobrých životných podmienok zvierat a riadenia rizík v poľnohospodárstve,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sk-SK" dirty="0"/>
              <a:t>obnova, zachovanie a posilnenie ekosystémov, ktoré súvisia s poľnohospodárstvom a lesným hospodárstvom,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sk-SK" dirty="0"/>
              <a:t>propagácia efektívneho využívania zdrojov a podpora prechodu na </a:t>
            </a:r>
            <a:r>
              <a:rPr lang="sk-SK" dirty="0" err="1"/>
              <a:t>nízkouhlíkové</a:t>
            </a:r>
            <a:r>
              <a:rPr lang="sk-SK" dirty="0"/>
              <a:t> hospodárstvo odolné voči zmene klímy v odvetví poľnohospodárstva, potravinárstva a lesného hospodárstva,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sk-SK" dirty="0"/>
              <a:t>podpora sociálneho začleňovania, zmierňovania chudoby a hospodárskeho rozvoja vo vidieckych oblastiach.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94811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B22C8-662A-48A0-B30B-C56A8264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559"/>
            <a:ext cx="10515600" cy="981511"/>
          </a:xfrm>
        </p:spPr>
        <p:txBody>
          <a:bodyPr/>
          <a:lstStyle/>
          <a:p>
            <a:r>
              <a:rPr lang="sk-SK" dirty="0"/>
              <a:t>II. pilier: Rozvoj vidieka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4AD372-6ADD-4665-B6E1-FF6B46362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170" y="1350628"/>
            <a:ext cx="11811698" cy="5322813"/>
          </a:xfrm>
        </p:spPr>
        <p:txBody>
          <a:bodyPr>
            <a:normAutofit fontScale="77500" lnSpcReduction="20000"/>
          </a:bodyPr>
          <a:lstStyle/>
          <a:p>
            <a:r>
              <a:rPr lang="sk-SK" b="1" dirty="0"/>
              <a:t>Neprojektové opatrenia PRV – priame platby</a:t>
            </a:r>
            <a:r>
              <a:rPr lang="sk-SK" dirty="0"/>
              <a:t>:</a:t>
            </a:r>
          </a:p>
          <a:p>
            <a:pPr fontAlgn="base"/>
            <a:r>
              <a:rPr lang="sk-SK" dirty="0"/>
              <a:t>platby pre oblasti s prírodnými obmedzeniami alebo inými osobitnými obmedzeniami, t. j. pre: </a:t>
            </a:r>
          </a:p>
          <a:p>
            <a:pPr lvl="1" fontAlgn="base"/>
            <a:r>
              <a:rPr lang="sk-SK" dirty="0"/>
              <a:t>horské oblasti,</a:t>
            </a:r>
          </a:p>
          <a:p>
            <a:pPr lvl="1" fontAlgn="base"/>
            <a:r>
              <a:rPr lang="sk-SK" dirty="0"/>
              <a:t>oblasti čeliace významným prírodným obmedzeniam,</a:t>
            </a:r>
          </a:p>
          <a:p>
            <a:pPr lvl="1" fontAlgn="base"/>
            <a:r>
              <a:rPr lang="sk-SK" dirty="0"/>
              <a:t>oblasti postihnuté špecifickými obmedzeniami;</a:t>
            </a:r>
          </a:p>
          <a:p>
            <a:pPr fontAlgn="base"/>
            <a:r>
              <a:rPr lang="sk-SK" dirty="0"/>
              <a:t>platba v rámci sústavy NATURA 2000: </a:t>
            </a:r>
          </a:p>
          <a:p>
            <a:pPr lvl="1" fontAlgn="base"/>
            <a:r>
              <a:rPr lang="sk-SK" dirty="0"/>
              <a:t>na poľnohospodársky pozemok,</a:t>
            </a:r>
          </a:p>
          <a:p>
            <a:pPr lvl="1" fontAlgn="base"/>
            <a:r>
              <a:rPr lang="sk-SK" dirty="0"/>
              <a:t>na lesnom pozemku;</a:t>
            </a:r>
          </a:p>
          <a:p>
            <a:pPr fontAlgn="base"/>
            <a:r>
              <a:rPr lang="sk-SK" dirty="0"/>
              <a:t>platby na </a:t>
            </a:r>
            <a:r>
              <a:rPr lang="sk-SK" dirty="0" err="1"/>
              <a:t>agroenvironmentálno</a:t>
            </a:r>
            <a:r>
              <a:rPr lang="sk-SK" dirty="0"/>
              <a:t>-klimatické opatrenie, ktoré zahŕňa nasledovné operácie: </a:t>
            </a:r>
          </a:p>
          <a:p>
            <a:pPr lvl="1" fontAlgn="base"/>
            <a:r>
              <a:rPr lang="sk-SK" dirty="0"/>
              <a:t>integrovaná produkcia v ovocinárstve,</a:t>
            </a:r>
          </a:p>
          <a:p>
            <a:pPr lvl="1" fontAlgn="base"/>
            <a:r>
              <a:rPr lang="sk-SK" dirty="0"/>
              <a:t>integrovaná produkcia v zeleninárstve,</a:t>
            </a:r>
          </a:p>
          <a:p>
            <a:pPr lvl="1" fontAlgn="base"/>
            <a:r>
              <a:rPr lang="sk-SK" dirty="0"/>
              <a:t>integrovaná produkcia vo vinohradníctve,</a:t>
            </a:r>
          </a:p>
          <a:p>
            <a:pPr lvl="1" fontAlgn="base"/>
            <a:r>
              <a:rPr lang="sk-SK" dirty="0"/>
              <a:t>multifunkčné okraje polí – </a:t>
            </a:r>
            <a:r>
              <a:rPr lang="sk-SK" dirty="0" err="1"/>
              <a:t>biopásy</a:t>
            </a:r>
            <a:r>
              <a:rPr lang="sk-SK" dirty="0"/>
              <a:t> na ornej pôde,</a:t>
            </a:r>
          </a:p>
          <a:p>
            <a:pPr lvl="1" fontAlgn="base"/>
            <a:r>
              <a:rPr lang="sk-SK" dirty="0"/>
              <a:t>ochrana biotopov prírodných a </a:t>
            </a:r>
            <a:r>
              <a:rPr lang="sk-SK" dirty="0" err="1"/>
              <a:t>poloprírodných</a:t>
            </a:r>
            <a:r>
              <a:rPr lang="sk-SK" dirty="0"/>
              <a:t> trávnych porastov,</a:t>
            </a:r>
          </a:p>
          <a:p>
            <a:pPr lvl="1" fontAlgn="base"/>
            <a:r>
              <a:rPr lang="sk-SK" dirty="0"/>
              <a:t>ochrana biotopu sysľa pasienkového,</a:t>
            </a:r>
          </a:p>
          <a:p>
            <a:pPr lvl="1" fontAlgn="base"/>
            <a:r>
              <a:rPr lang="sk-SK" dirty="0"/>
              <a:t>ochrana biotopu dropa fúzatého,</a:t>
            </a:r>
          </a:p>
          <a:p>
            <a:pPr lvl="1" fontAlgn="base"/>
            <a:r>
              <a:rPr lang="sk-SK" dirty="0"/>
              <a:t>ochrana vodných zdrojov – Chránená vodohospodárska oblasť Žitný ostrov,</a:t>
            </a:r>
          </a:p>
          <a:p>
            <a:pPr lvl="1" fontAlgn="base"/>
            <a:r>
              <a:rPr lang="sk-SK" dirty="0"/>
              <a:t>chov a udržanie ohrozených druhov zvierat;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16619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B22C8-662A-48A0-B30B-C56A8264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559"/>
            <a:ext cx="10515600" cy="981511"/>
          </a:xfrm>
        </p:spPr>
        <p:txBody>
          <a:bodyPr/>
          <a:lstStyle/>
          <a:p>
            <a:r>
              <a:rPr lang="sk-SK" dirty="0"/>
              <a:t>II. pilier: Rozvoj vidieka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4AD372-6ADD-4665-B6E1-FF6B46362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90" y="981512"/>
            <a:ext cx="12038202" cy="5876488"/>
          </a:xfrm>
        </p:spPr>
        <p:txBody>
          <a:bodyPr>
            <a:normAutofit fontScale="55000" lnSpcReduction="20000"/>
          </a:bodyPr>
          <a:lstStyle/>
          <a:p>
            <a:r>
              <a:rPr lang="sk-SK" sz="4400" b="1" dirty="0"/>
              <a:t>Neprojektové opatrenia PRV – priame platby</a:t>
            </a:r>
            <a:r>
              <a:rPr lang="sk-SK" sz="4400" dirty="0"/>
              <a:t>:</a:t>
            </a:r>
          </a:p>
          <a:p>
            <a:pPr fontAlgn="base"/>
            <a:r>
              <a:rPr lang="sk-SK" sz="3300" dirty="0"/>
              <a:t>platby na ekologické poľnohospodárstvo, opatrenie zahŕňa nasledovné platby: </a:t>
            </a:r>
          </a:p>
          <a:p>
            <a:pPr lvl="1" fontAlgn="base"/>
            <a:r>
              <a:rPr lang="sk-SK" dirty="0"/>
              <a:t>platby na prechod na postupy a metódy ekologického poľnohospodárstva,</a:t>
            </a:r>
          </a:p>
          <a:p>
            <a:pPr lvl="1" fontAlgn="base"/>
            <a:r>
              <a:rPr lang="sk-SK" dirty="0"/>
              <a:t>platby na udržanie ekologického poľnohospodárstva;</a:t>
            </a:r>
          </a:p>
          <a:p>
            <a:pPr lvl="1" fontAlgn="base"/>
            <a:r>
              <a:rPr lang="sk-SK" dirty="0"/>
              <a:t>platbu možno poskytnúť na:</a:t>
            </a:r>
          </a:p>
          <a:p>
            <a:pPr lvl="1" fontAlgn="base"/>
            <a:r>
              <a:rPr lang="sk-SK" dirty="0"/>
              <a:t>ornú pôdu,</a:t>
            </a:r>
          </a:p>
          <a:p>
            <a:pPr lvl="1" fontAlgn="base"/>
            <a:r>
              <a:rPr lang="sk-SK" dirty="0"/>
              <a:t>zeleninu, jahody, liečivé rastliny, koreninové rastliny alebo aromatické rastliny,</a:t>
            </a:r>
          </a:p>
          <a:p>
            <a:pPr lvl="1" fontAlgn="base"/>
            <a:r>
              <a:rPr lang="sk-SK" dirty="0"/>
              <a:t>zemiaky,</a:t>
            </a:r>
          </a:p>
          <a:p>
            <a:pPr lvl="1" fontAlgn="base"/>
            <a:r>
              <a:rPr lang="sk-SK" dirty="0"/>
              <a:t>ovocné sady intenzívne: </a:t>
            </a:r>
          </a:p>
          <a:p>
            <a:pPr lvl="2" fontAlgn="base"/>
            <a:r>
              <a:rPr lang="sk-SK" dirty="0"/>
              <a:t>mladé,</a:t>
            </a:r>
          </a:p>
          <a:p>
            <a:pPr lvl="2" fontAlgn="base"/>
            <a:r>
              <a:rPr lang="sk-SK" dirty="0"/>
              <a:t>rodiace,</a:t>
            </a:r>
          </a:p>
          <a:p>
            <a:pPr lvl="1" fontAlgn="base"/>
            <a:r>
              <a:rPr lang="sk-SK" dirty="0"/>
              <a:t>ovocné sady ostatné,</a:t>
            </a:r>
          </a:p>
          <a:p>
            <a:pPr lvl="1" fontAlgn="base"/>
            <a:r>
              <a:rPr lang="sk-SK" dirty="0"/>
              <a:t>vinohrady: </a:t>
            </a:r>
          </a:p>
          <a:p>
            <a:pPr lvl="2" fontAlgn="base"/>
            <a:r>
              <a:rPr lang="sk-SK" dirty="0"/>
              <a:t>mladé,</a:t>
            </a:r>
          </a:p>
          <a:p>
            <a:pPr lvl="2" fontAlgn="base"/>
            <a:r>
              <a:rPr lang="sk-SK" dirty="0"/>
              <a:t>rodiace,</a:t>
            </a:r>
          </a:p>
          <a:p>
            <a:pPr lvl="1" fontAlgn="base"/>
            <a:r>
              <a:rPr lang="sk-SK" dirty="0"/>
              <a:t>trvalý trávny porast;</a:t>
            </a:r>
          </a:p>
          <a:p>
            <a:pPr fontAlgn="base"/>
            <a:r>
              <a:rPr lang="sk-SK" sz="3300" dirty="0"/>
              <a:t>platby na dobré životné podmienky zvierat, opatrenie zahŕňa nasledovné operácie</a:t>
            </a:r>
            <a:r>
              <a:rPr lang="sk-SK" dirty="0"/>
              <a:t>: </a:t>
            </a:r>
          </a:p>
          <a:p>
            <a:pPr lvl="1" fontAlgn="base"/>
            <a:r>
              <a:rPr lang="sk-SK" dirty="0"/>
              <a:t>zlepšenie starostlivosti o dojnice,</a:t>
            </a:r>
          </a:p>
          <a:p>
            <a:pPr lvl="1" fontAlgn="base"/>
            <a:r>
              <a:rPr lang="sk-SK" dirty="0"/>
              <a:t>zlepšenie ustajňovacích podmienok výkrmových ošípaných,</a:t>
            </a:r>
          </a:p>
          <a:p>
            <a:pPr lvl="1" fontAlgn="base"/>
            <a:r>
              <a:rPr lang="sk-SK" dirty="0"/>
              <a:t>zlepšenie životných podmienok prasníc a prasiatok po narodení,</a:t>
            </a:r>
          </a:p>
          <a:p>
            <a:pPr lvl="1" fontAlgn="base"/>
            <a:r>
              <a:rPr lang="sk-SK" dirty="0"/>
              <a:t>zlepšenie životných podmienok v chove hydiny;</a:t>
            </a:r>
          </a:p>
          <a:p>
            <a:pPr fontAlgn="base"/>
            <a:r>
              <a:rPr lang="sk-SK" sz="3300" dirty="0"/>
              <a:t>lesnícko-environmentálne a klimatické služby a ochrana lesov, opatrenie zahŕňa tieto operácie: </a:t>
            </a:r>
          </a:p>
          <a:p>
            <a:pPr lvl="1" fontAlgn="base"/>
            <a:r>
              <a:rPr lang="sk-SK" dirty="0"/>
              <a:t>platby na lesnícko-environmentálne záväzky v chránených vtáčích územiach,</a:t>
            </a:r>
          </a:p>
          <a:p>
            <a:pPr lvl="1" fontAlgn="base"/>
            <a:r>
              <a:rPr lang="sk-SK" dirty="0"/>
              <a:t>platby na lesnícko-environmentálne záväzky v územiach európskeho významu.</a:t>
            </a:r>
          </a:p>
          <a:p>
            <a:pPr fontAlgn="base"/>
            <a:r>
              <a:rPr lang="sk-SK" sz="3300" dirty="0"/>
              <a:t>platby na prvé zalesnenie poľnohospodárskej pôdy.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42899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B22C8-662A-48A0-B30B-C56A8264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559"/>
            <a:ext cx="10515600" cy="981511"/>
          </a:xfrm>
        </p:spPr>
        <p:txBody>
          <a:bodyPr/>
          <a:lstStyle/>
          <a:p>
            <a:r>
              <a:rPr lang="sk-SK" dirty="0"/>
              <a:t>II. pilier: Rozvoj vidieka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4AD372-6ADD-4665-B6E1-FF6B46362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90" y="981512"/>
            <a:ext cx="12038202" cy="5876488"/>
          </a:xfrm>
        </p:spPr>
        <p:txBody>
          <a:bodyPr>
            <a:normAutofit fontScale="92500" lnSpcReduction="10000"/>
          </a:bodyPr>
          <a:lstStyle/>
          <a:p>
            <a:r>
              <a:rPr lang="sk-SK" b="1" dirty="0"/>
              <a:t>Projektové opatrenia PRV:</a:t>
            </a:r>
          </a:p>
          <a:p>
            <a:r>
              <a:rPr lang="sk-SK" dirty="0"/>
              <a:t>Prenos znalostí a informačné akcie</a:t>
            </a:r>
          </a:p>
          <a:p>
            <a:r>
              <a:rPr lang="sk-SK" dirty="0"/>
              <a:t>Poradenské služby</a:t>
            </a:r>
          </a:p>
          <a:p>
            <a:r>
              <a:rPr lang="pt-BR" dirty="0"/>
              <a:t>Investície do hmotného majetku</a:t>
            </a:r>
          </a:p>
          <a:p>
            <a:r>
              <a:rPr lang="sk-SK" dirty="0"/>
              <a:t>Obnova potenciálu poľnohospodárskej výroby</a:t>
            </a:r>
          </a:p>
          <a:p>
            <a:r>
              <a:rPr lang="pl-PL" dirty="0"/>
              <a:t>Podpora mladých farmárov, malých fariem a podnikania</a:t>
            </a:r>
          </a:p>
          <a:p>
            <a:r>
              <a:rPr lang="sk-SK" dirty="0"/>
              <a:t>Základné služby a obnova dedín vo vidieckych oblastiach</a:t>
            </a:r>
          </a:p>
          <a:p>
            <a:r>
              <a:rPr lang="pt-BR" dirty="0"/>
              <a:t>Investície do rozvoja lesných oblastí</a:t>
            </a:r>
          </a:p>
          <a:p>
            <a:r>
              <a:rPr lang="pl-PL" dirty="0"/>
              <a:t>Zakladanie skupín a organizácií výrobcov</a:t>
            </a:r>
          </a:p>
          <a:p>
            <a:r>
              <a:rPr lang="sk-SK" dirty="0"/>
              <a:t>Spolupráca</a:t>
            </a:r>
          </a:p>
          <a:p>
            <a:r>
              <a:rPr lang="sk-SK" dirty="0"/>
              <a:t>Riadenie rizík</a:t>
            </a:r>
          </a:p>
          <a:p>
            <a:r>
              <a:rPr lang="sk-SK" dirty="0"/>
              <a:t>LEADER</a:t>
            </a:r>
          </a:p>
          <a:p>
            <a:r>
              <a:rPr lang="sk-SK" dirty="0"/>
              <a:t>Technická pomoc</a:t>
            </a:r>
          </a:p>
          <a:p>
            <a:endParaRPr lang="pl-PL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3348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B22C8-662A-48A0-B30B-C56A8264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559"/>
            <a:ext cx="10515600" cy="662729"/>
          </a:xfrm>
        </p:spPr>
        <p:txBody>
          <a:bodyPr>
            <a:normAutofit fontScale="90000"/>
          </a:bodyPr>
          <a:lstStyle/>
          <a:p>
            <a:r>
              <a:rPr lang="sk-SK" dirty="0"/>
              <a:t>Rybné hospodárstvo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4AD372-6ADD-4665-B6E1-FF6B46362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38" y="981512"/>
            <a:ext cx="11518084" cy="587648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k-SK" dirty="0"/>
              <a:t>OP RH 2014 – 2020 je vypracovaný v súlade s prílohou I vykonávacieho nariadenia Komisie (EÚ) č. 771/2014 ustanovujúceho príslušné pravidlá podľa nariadenia EP a Rady (EÚ) č. 508/2014 o ENRF (</a:t>
            </a:r>
            <a:r>
              <a:rPr lang="sk-SK" b="1" dirty="0"/>
              <a:t>Európsky námorný a rybársky fond</a:t>
            </a:r>
            <a:r>
              <a:rPr lang="sk-SK" dirty="0"/>
              <a:t>).</a:t>
            </a:r>
          </a:p>
          <a:p>
            <a:pPr marL="0" indent="0" algn="just">
              <a:buNone/>
            </a:pPr>
            <a:r>
              <a:rPr lang="sk-SK" dirty="0"/>
              <a:t>Na dosiahnutie stanovených cieľov operačného programu boli navrhnuté nasledujúce opatrenia:</a:t>
            </a:r>
          </a:p>
          <a:p>
            <a:pPr algn="just"/>
            <a:r>
              <a:rPr lang="sk-SK" sz="2200" dirty="0"/>
              <a:t>Produktívne investície do akvakultúry</a:t>
            </a:r>
          </a:p>
          <a:p>
            <a:pPr algn="just"/>
            <a:r>
              <a:rPr lang="sk-SK" sz="2200" dirty="0"/>
              <a:t>Zber údajov </a:t>
            </a:r>
          </a:p>
          <a:p>
            <a:pPr algn="just"/>
            <a:r>
              <a:rPr lang="sk-SK" sz="2200" dirty="0"/>
              <a:t>Kontrola a presadzovanie </a:t>
            </a:r>
          </a:p>
          <a:p>
            <a:pPr algn="just"/>
            <a:r>
              <a:rPr lang="sk-SK" sz="2200" dirty="0"/>
              <a:t>Marketingové opatrenia </a:t>
            </a:r>
          </a:p>
          <a:p>
            <a:pPr algn="just"/>
            <a:r>
              <a:rPr lang="sk-SK" sz="2200" dirty="0"/>
              <a:t>Spracovanie produktov rybolovu a akvakultúry </a:t>
            </a:r>
          </a:p>
          <a:p>
            <a:pPr algn="just"/>
            <a:r>
              <a:rPr lang="sk-SK" sz="2200" dirty="0"/>
              <a:t>Technická pomoc    </a:t>
            </a:r>
          </a:p>
          <a:p>
            <a:pPr marL="0" indent="0" algn="just">
              <a:buNone/>
            </a:pPr>
            <a:r>
              <a:rPr lang="sk-SK" dirty="0"/>
              <a:t>Celkový objem verejných výdavkov na sedemročné programové obdobie predstavuje 20 832 779 € (z toho ENRF: 15 785 000 €, štátny rozpočet: 5 047 779 €). 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6947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B22C8-662A-48A0-B30B-C56A8264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559"/>
            <a:ext cx="10515600" cy="981511"/>
          </a:xfrm>
        </p:spPr>
        <p:txBody>
          <a:bodyPr/>
          <a:lstStyle/>
          <a:p>
            <a:r>
              <a:rPr lang="sk-SK" dirty="0"/>
              <a:t>III. pilier – štátna pomoc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4AD372-6ADD-4665-B6E1-FF6B46362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38" y="1409350"/>
            <a:ext cx="11518084" cy="526409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sk-SK" dirty="0"/>
              <a:t>Za rok 2016 v Eurách:</a:t>
            </a:r>
          </a:p>
          <a:p>
            <a:r>
              <a:rPr lang="sk-SK" dirty="0"/>
              <a:t>Dotácia   na   zabezpečenie   účasti   prvovýrobcov na výstavách	                          65 000	</a:t>
            </a:r>
          </a:p>
          <a:p>
            <a:r>
              <a:rPr lang="pl-PL" dirty="0"/>
              <a:t>Dotácia na založenie a vedenie plemennej knihy a plemennej evidencie	           379 999	</a:t>
            </a:r>
          </a:p>
          <a:p>
            <a:r>
              <a:rPr lang="sk-SK" dirty="0"/>
              <a:t>Dotácia na kontrolu úžitkovosti, testovanie a odhad plemennej hodnoty zvierat	 900 616	</a:t>
            </a:r>
          </a:p>
          <a:p>
            <a:r>
              <a:rPr lang="sk-SK" dirty="0"/>
              <a:t>Dotácia na opeľovaciu činnosť včiel (pre podnikateľské subjekty)	                             1 556	</a:t>
            </a:r>
          </a:p>
          <a:p>
            <a:r>
              <a:rPr lang="sk-SK" dirty="0"/>
              <a:t>Účasť spracovateľa na výstave (pomoc de </a:t>
            </a:r>
            <a:r>
              <a:rPr lang="sk-SK" dirty="0" err="1"/>
              <a:t>minimis</a:t>
            </a:r>
            <a:r>
              <a:rPr lang="sk-SK" dirty="0"/>
              <a:t>)	                                                   0	</a:t>
            </a:r>
          </a:p>
          <a:p>
            <a:r>
              <a:rPr lang="sk-SK" dirty="0"/>
              <a:t>Podpora na prijímanie znevýhodnených pracovníkov vo forme mzdových dotácií          0	</a:t>
            </a:r>
          </a:p>
          <a:p>
            <a:r>
              <a:rPr lang="sk-SK" dirty="0"/>
              <a:t>Podpora    v    lesnom    hospodárstve    na </a:t>
            </a:r>
            <a:r>
              <a:rPr lang="sk-SK" dirty="0" err="1"/>
              <a:t>plneniemimoprodukčných</a:t>
            </a:r>
            <a:r>
              <a:rPr lang="sk-SK" dirty="0"/>
              <a:t> funkcií lesov	0	</a:t>
            </a:r>
          </a:p>
          <a:p>
            <a:r>
              <a:rPr lang="sk-SK" dirty="0"/>
              <a:t>Schéma minimálnej štátnej pomoci na účasť spracovateľa na výstave                   	39 000	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239700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B22C8-662A-48A0-B30B-C56A8264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559"/>
            <a:ext cx="10515600" cy="981511"/>
          </a:xfrm>
        </p:spPr>
        <p:txBody>
          <a:bodyPr/>
          <a:lstStyle/>
          <a:p>
            <a:r>
              <a:rPr lang="sk-SK" dirty="0"/>
              <a:t>III. pilier – národné podpory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4AD372-6ADD-4665-B6E1-FF6B46362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38" y="1409350"/>
            <a:ext cx="11518084" cy="5264091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sk-SK" b="1" dirty="0"/>
              <a:t>Za rok 2016 v Eurách, v</a:t>
            </a:r>
            <a:r>
              <a:rPr lang="pt-BR" b="1" dirty="0"/>
              <a:t>ýnos MPRV SR č. 536/2011-100</a:t>
            </a:r>
            <a:r>
              <a:rPr lang="sk-SK" b="1" dirty="0"/>
              <a:t>:</a:t>
            </a:r>
          </a:p>
          <a:p>
            <a:r>
              <a:rPr lang="sk-SK" sz="3100" dirty="0"/>
              <a:t>Dotácia na chránený chov plemenných koni Národný žrebčín Topoľčianky š. p.	1 226 802	</a:t>
            </a:r>
          </a:p>
          <a:p>
            <a:r>
              <a:rPr lang="sk-SK" sz="3100" dirty="0" err="1"/>
              <a:t>Lesopoľnohospodársky</a:t>
            </a:r>
            <a:r>
              <a:rPr lang="sk-SK" sz="3100" dirty="0"/>
              <a:t> majetok </a:t>
            </a:r>
            <a:r>
              <a:rPr lang="sk-SK" sz="3100" dirty="0" err="1"/>
              <a:t>UIíč</a:t>
            </a:r>
            <a:r>
              <a:rPr lang="sk-SK" sz="3100" dirty="0"/>
              <a:t>, </a:t>
            </a:r>
            <a:r>
              <a:rPr lang="sk-SK" sz="3100" dirty="0" err="1"/>
              <a:t>š.p</a:t>
            </a:r>
            <a:r>
              <a:rPr lang="sk-SK" sz="3100" dirty="0"/>
              <a:t>.		</a:t>
            </a:r>
          </a:p>
          <a:p>
            <a:r>
              <a:rPr lang="sk-SK" sz="3100" dirty="0"/>
              <a:t>Dotácia na činnosť dostihovej autority - </a:t>
            </a:r>
            <a:r>
              <a:rPr lang="sk-SK" sz="3100" dirty="0" err="1"/>
              <a:t>Závodisko</a:t>
            </a:r>
            <a:r>
              <a:rPr lang="sk-SK" sz="3100" dirty="0"/>
              <a:t> Bratislava	                                        899 825	</a:t>
            </a:r>
          </a:p>
          <a:p>
            <a:r>
              <a:rPr lang="sk-SK" sz="3100" dirty="0"/>
              <a:t>Dotácia na správu, zachovanie prevádzkyschopného stavu </a:t>
            </a:r>
            <a:r>
              <a:rPr lang="sk-SK" sz="3100" dirty="0" err="1"/>
              <a:t>hydromelioračného</a:t>
            </a:r>
            <a:r>
              <a:rPr lang="sk-SK" sz="3100" dirty="0"/>
              <a:t> majetku vo vlastníctve štátu a likvidáciu nefunkčných častí majetku - </a:t>
            </a:r>
            <a:r>
              <a:rPr lang="sk-SK" sz="3100" dirty="0" err="1"/>
              <a:t>Hydromeliorácie</a:t>
            </a:r>
            <a:r>
              <a:rPr lang="sk-SK" sz="3100" dirty="0"/>
              <a:t>	366 010	</a:t>
            </a:r>
          </a:p>
          <a:p>
            <a:r>
              <a:rPr lang="sk-SK" sz="3100" dirty="0"/>
              <a:t>Národné podpory - dotácie nefinančným subjektom spolu	2 492 637	</a:t>
            </a:r>
          </a:p>
          <a:p>
            <a:r>
              <a:rPr lang="sk-SK" sz="3100" dirty="0"/>
              <a:t>mimorozpočtový zdroj dotácií na chránený chov plemenných koni Národný žrebčín Topoľčianky	1428 75*	</a:t>
            </a:r>
          </a:p>
          <a:p>
            <a:r>
              <a:rPr lang="sk-SK" sz="3100" dirty="0" err="1"/>
              <a:t>Opeľovacia</a:t>
            </a:r>
            <a:r>
              <a:rPr lang="sk-SK" sz="3100" dirty="0"/>
              <a:t> činnosť včiel (združenie Slovenská včela)	497 930**	</a:t>
            </a:r>
          </a:p>
          <a:p>
            <a:r>
              <a:rPr lang="sk-SK" sz="3100" dirty="0"/>
              <a:t>OZ Slovenskí včelári		</a:t>
            </a:r>
          </a:p>
          <a:p>
            <a:r>
              <a:rPr lang="sk-SK" sz="3100" dirty="0"/>
              <a:t>Organizovanie výstav, súťaží a účasť na medzinárodných podujatiach (</a:t>
            </a:r>
            <a:r>
              <a:rPr lang="sk-SK" sz="3100" dirty="0" err="1"/>
              <a:t>obč.združ</a:t>
            </a:r>
            <a:r>
              <a:rPr lang="sk-SK" sz="3100" dirty="0"/>
              <a:t>.)	24 473	</a:t>
            </a:r>
          </a:p>
          <a:p>
            <a:r>
              <a:rPr lang="pl-PL" sz="3100" dirty="0"/>
              <a:t>Unia regionálnych združení neštátnych lesov		</a:t>
            </a:r>
          </a:p>
          <a:p>
            <a:r>
              <a:rPr lang="sk-SK" sz="3100" dirty="0"/>
              <a:t>Gemerské regionálne združenie vlastníkov neštátnych lesov		</a:t>
            </a:r>
          </a:p>
          <a:p>
            <a:r>
              <a:rPr lang="sk-SK" sz="3100" dirty="0"/>
              <a:t>Združenie vlastníkov spoločenských a súkromných lesov Banskobystrického kraja		</a:t>
            </a:r>
          </a:p>
          <a:p>
            <a:r>
              <a:rPr lang="sk-SK" sz="3100" dirty="0"/>
              <a:t>Zabezpečenie úloh pre potreby rezortu (SPPK, SLK, SPK, AKS, SCS)	153 948		</a:t>
            </a:r>
          </a:p>
          <a:p>
            <a:r>
              <a:rPr lang="sk-SK" sz="3100" dirty="0"/>
              <a:t>Združenie mladých farmárov (ASYF)	6 000	</a:t>
            </a:r>
          </a:p>
          <a:p>
            <a:r>
              <a:rPr lang="sk-SK" sz="3100" dirty="0"/>
              <a:t>Kompenzácia strát na zvieratách v dôsledku nariadených veterinárnych opatrení pre chovateľov – nepodnikateľov    50 000</a:t>
            </a:r>
          </a:p>
          <a:p>
            <a:pPr marL="0" indent="0" algn="just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3355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B22C8-662A-48A0-B30B-C56A8264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559"/>
            <a:ext cx="10515600" cy="981511"/>
          </a:xfrm>
        </p:spPr>
        <p:txBody>
          <a:bodyPr/>
          <a:lstStyle/>
          <a:p>
            <a:r>
              <a:rPr lang="sk-SK" dirty="0"/>
              <a:t>III. pilier – všeobecné služby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4AD372-6ADD-4665-B6E1-FF6B46362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38" y="1409350"/>
            <a:ext cx="11518084" cy="526409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sk-SK" dirty="0"/>
              <a:t>Výskum a vývoj: výskumné ústavy rezortu, národné opatrenia (zachovanie a starostlivosť o genofond zvierat, výskum a vývoj na zachovanie a starostlivosť o genofond rastlín, výskum a vývoj na zachovanie a rozširovanie genetického základu pestovaných rastlín), </a:t>
            </a:r>
          </a:p>
          <a:p>
            <a:pPr algn="just"/>
            <a:r>
              <a:rPr lang="sk-SK" dirty="0"/>
              <a:t>Poľnohospodárske poradenstvo a vzdelávanie: zmluva s </a:t>
            </a:r>
            <a:r>
              <a:rPr lang="sk-SK" dirty="0" err="1"/>
              <a:t>Agroinštitútom</a:t>
            </a:r>
            <a:r>
              <a:rPr lang="sk-SK" dirty="0"/>
              <a:t>, štátny podnik, príspevok pre Inštitút vzdelávania veterinárnych lekárov (IVVL) a Agentúru pre rozvoj vidieka (ARVI) na zabezpečenie vzdelávacích aktivít,</a:t>
            </a:r>
          </a:p>
          <a:p>
            <a:pPr algn="just"/>
            <a:r>
              <a:rPr lang="sk-SK" dirty="0"/>
              <a:t>Služby špecializovanej štátnej správy: Plemenárske služby SR, štátny podnik (výdavky na registre CEHZ), Rozpočtové organizácie:  Štátna veterinárna a potravinová správa SR, Ústredný kontrolný a skúšobný ústav poľnohospodársky,  </a:t>
            </a:r>
          </a:p>
          <a:p>
            <a:pPr algn="just"/>
            <a:r>
              <a:rPr lang="sk-SK" dirty="0"/>
              <a:t>Infraštruktúra:  pozemkové úpravy  z  rozpočtovej kapitoly MPRV SR  (mimo opatrení PRV SR),  </a:t>
            </a:r>
          </a:p>
          <a:p>
            <a:pPr algn="just"/>
            <a:r>
              <a:rPr lang="sk-SK" dirty="0"/>
              <a:t>Marketing a propagácia: Propagácia rezortu, marketingové aktivity poľnohospodárskych výrobkov a potravín, vrátane Značky kvality SK, </a:t>
            </a:r>
          </a:p>
          <a:p>
            <a:pPr algn="just"/>
            <a:r>
              <a:rPr lang="sk-SK" dirty="0"/>
              <a:t>Ostatné služby: inštitucionálne výdavky úradu MPRV SR, PPA, informatizácia rezortu, rezortná štatistika, zahraničná spolupráca rezortu, transfer pre Múzeum vo Sv. </a:t>
            </a:r>
            <a:r>
              <a:rPr lang="sk-SK" dirty="0" err="1"/>
              <a:t>Antone</a:t>
            </a:r>
            <a:r>
              <a:rPr lang="sk-SK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53171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B22C8-662A-48A0-B30B-C56A8264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559"/>
            <a:ext cx="10515600" cy="981511"/>
          </a:xfrm>
        </p:spPr>
        <p:txBody>
          <a:bodyPr/>
          <a:lstStyle/>
          <a:p>
            <a:r>
              <a:rPr lang="sk-SK" dirty="0"/>
              <a:t>III. pilier – všeobecné služby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4AD372-6ADD-4665-B6E1-FF6B46362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38" y="1409350"/>
            <a:ext cx="11518084" cy="52640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dirty="0"/>
              <a:t>Za rok 2016 v mil. Eur:</a:t>
            </a:r>
          </a:p>
          <a:p>
            <a:pPr marL="0" indent="0" algn="just">
              <a:buNone/>
            </a:pPr>
            <a:endParaRPr lang="sk-SK" dirty="0"/>
          </a:p>
          <a:p>
            <a:r>
              <a:rPr lang="sk-SK" dirty="0"/>
              <a:t>Výskum a vývoj	3,6	</a:t>
            </a:r>
          </a:p>
          <a:p>
            <a:r>
              <a:rPr lang="sk-SK" dirty="0"/>
              <a:t>Vzdelávanie	0,3	</a:t>
            </a:r>
          </a:p>
          <a:p>
            <a:r>
              <a:rPr lang="sk-SK" dirty="0"/>
              <a:t>Služby organizácií štátnej správy	77,8	</a:t>
            </a:r>
          </a:p>
          <a:p>
            <a:r>
              <a:rPr lang="sk-SK" dirty="0"/>
              <a:t>Infraštruktúra	2,3	</a:t>
            </a:r>
          </a:p>
          <a:p>
            <a:r>
              <a:rPr lang="sk-SK" dirty="0"/>
              <a:t>Marketing a propagácia	0,5	</a:t>
            </a:r>
          </a:p>
          <a:p>
            <a:r>
              <a:rPr lang="sk-SK" dirty="0"/>
              <a:t>Ostatné služby	21,6	</a:t>
            </a:r>
          </a:p>
          <a:p>
            <a:pPr marL="0" indent="0">
              <a:buNone/>
            </a:pPr>
            <a:r>
              <a:rPr lang="sk-SK" b="1" dirty="0"/>
              <a:t>Všeobecné služby spolu	106,1	</a:t>
            </a:r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8029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5B1C52D-FEDA-4F9C-B97A-B0DB27807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095" y="1669409"/>
            <a:ext cx="11498511" cy="4949504"/>
          </a:xfrm>
        </p:spPr>
        <p:txBody>
          <a:bodyPr/>
          <a:lstStyle/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            I. pilier                 II. pilier          Rybné hospodárstvo           tzv. III. pilier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Obdĺžnik 3">
            <a:extLst>
              <a:ext uri="{FF2B5EF4-FFF2-40B4-BE49-F238E27FC236}">
                <a16:creationId xmlns:a16="http://schemas.microsoft.com/office/drawing/2014/main" id="{856FD1AB-1407-461D-BD2B-23EE34348654}"/>
              </a:ext>
            </a:extLst>
          </p:cNvPr>
          <p:cNvSpPr/>
          <p:nvPr/>
        </p:nvSpPr>
        <p:spPr>
          <a:xfrm>
            <a:off x="3872917" y="755009"/>
            <a:ext cx="4446165" cy="914400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b="1" dirty="0">
                <a:solidFill>
                  <a:schemeClr val="tx1"/>
                </a:solidFill>
              </a:rPr>
              <a:t>Základná štruktúra výdavkov</a:t>
            </a:r>
          </a:p>
          <a:p>
            <a:pPr algn="ctr"/>
            <a:r>
              <a:rPr lang="sk-SK" sz="2400" dirty="0">
                <a:solidFill>
                  <a:schemeClr val="tx1"/>
                </a:solidFill>
              </a:rPr>
              <a:t>Zdroje financií</a:t>
            </a:r>
          </a:p>
        </p:txBody>
      </p:sp>
      <p:sp>
        <p:nvSpPr>
          <p:cNvPr id="5" name="Vývojový diagram: alternatívny proces 4">
            <a:extLst>
              <a:ext uri="{FF2B5EF4-FFF2-40B4-BE49-F238E27FC236}">
                <a16:creationId xmlns:a16="http://schemas.microsoft.com/office/drawing/2014/main" id="{7045730F-1BE7-43C2-AD79-3CBCF2A9CC04}"/>
              </a:ext>
            </a:extLst>
          </p:cNvPr>
          <p:cNvSpPr/>
          <p:nvPr/>
        </p:nvSpPr>
        <p:spPr>
          <a:xfrm>
            <a:off x="461394" y="3653710"/>
            <a:ext cx="2516698" cy="2218584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 dirty="0">
                <a:solidFill>
                  <a:schemeClr val="tx1"/>
                </a:solidFill>
              </a:rPr>
              <a:t>Organizácia trhu</a:t>
            </a:r>
          </a:p>
          <a:p>
            <a:pPr algn="ctr"/>
            <a:r>
              <a:rPr lang="sk-SK" sz="2000" dirty="0">
                <a:solidFill>
                  <a:schemeClr val="tx1"/>
                </a:solidFill>
              </a:rPr>
              <a:t>(TOV)</a:t>
            </a:r>
          </a:p>
          <a:p>
            <a:pPr algn="ctr"/>
            <a:r>
              <a:rPr lang="sk-SK" sz="2400" b="1" dirty="0">
                <a:solidFill>
                  <a:schemeClr val="tx1"/>
                </a:solidFill>
              </a:rPr>
              <a:t>Priame platby</a:t>
            </a:r>
          </a:p>
        </p:txBody>
      </p:sp>
      <p:sp>
        <p:nvSpPr>
          <p:cNvPr id="6" name="Vývojový diagram: alternatívny proces 5">
            <a:extLst>
              <a:ext uri="{FF2B5EF4-FFF2-40B4-BE49-F238E27FC236}">
                <a16:creationId xmlns:a16="http://schemas.microsoft.com/office/drawing/2014/main" id="{77E6D3A4-E4CB-491F-B55C-3920801EF72E}"/>
              </a:ext>
            </a:extLst>
          </p:cNvPr>
          <p:cNvSpPr/>
          <p:nvPr/>
        </p:nvSpPr>
        <p:spPr>
          <a:xfrm>
            <a:off x="3233955" y="3667420"/>
            <a:ext cx="2093054" cy="2146151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 dirty="0">
                <a:solidFill>
                  <a:schemeClr val="tx1"/>
                </a:solidFill>
              </a:rPr>
              <a:t>Rozvoj vidieka</a:t>
            </a:r>
          </a:p>
          <a:p>
            <a:pPr algn="ctr"/>
            <a:r>
              <a:rPr lang="sk-SK" sz="2000" b="1" dirty="0">
                <a:solidFill>
                  <a:schemeClr val="tx1"/>
                </a:solidFill>
              </a:rPr>
              <a:t>PRV 2014 - 2020</a:t>
            </a:r>
          </a:p>
        </p:txBody>
      </p:sp>
      <p:sp>
        <p:nvSpPr>
          <p:cNvPr id="7" name="Vývojový diagram: alternatívny proces 6">
            <a:extLst>
              <a:ext uri="{FF2B5EF4-FFF2-40B4-BE49-F238E27FC236}">
                <a16:creationId xmlns:a16="http://schemas.microsoft.com/office/drawing/2014/main" id="{A228DB4A-8CD6-4C30-8A0F-E5E6F6F1CD4A}"/>
              </a:ext>
            </a:extLst>
          </p:cNvPr>
          <p:cNvSpPr/>
          <p:nvPr/>
        </p:nvSpPr>
        <p:spPr>
          <a:xfrm>
            <a:off x="5900255" y="3667420"/>
            <a:ext cx="1828801" cy="2146151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 dirty="0">
                <a:solidFill>
                  <a:schemeClr val="tx1"/>
                </a:solidFill>
              </a:rPr>
              <a:t>OP RH 2014 - 2020</a:t>
            </a:r>
          </a:p>
        </p:txBody>
      </p:sp>
      <p:sp>
        <p:nvSpPr>
          <p:cNvPr id="8" name="Vývojový diagram: alternatívny proces 7">
            <a:extLst>
              <a:ext uri="{FF2B5EF4-FFF2-40B4-BE49-F238E27FC236}">
                <a16:creationId xmlns:a16="http://schemas.microsoft.com/office/drawing/2014/main" id="{54C8D5CB-72D7-4825-8750-4BF5623EEA88}"/>
              </a:ext>
            </a:extLst>
          </p:cNvPr>
          <p:cNvSpPr/>
          <p:nvPr/>
        </p:nvSpPr>
        <p:spPr>
          <a:xfrm>
            <a:off x="8867163" y="3632432"/>
            <a:ext cx="2863443" cy="2072081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400" b="1" dirty="0">
                <a:solidFill>
                  <a:schemeClr val="tx1"/>
                </a:solidFill>
              </a:rPr>
              <a:t>Štátna pomoc</a:t>
            </a:r>
          </a:p>
          <a:p>
            <a:pPr algn="ctr"/>
            <a:r>
              <a:rPr lang="sk-SK" sz="2400" b="1" dirty="0">
                <a:solidFill>
                  <a:schemeClr val="tx1"/>
                </a:solidFill>
              </a:rPr>
              <a:t>Národné podpory</a:t>
            </a:r>
          </a:p>
          <a:p>
            <a:pPr algn="ctr"/>
            <a:r>
              <a:rPr lang="sk-SK" sz="2400" b="1" dirty="0">
                <a:solidFill>
                  <a:schemeClr val="tx1"/>
                </a:solidFill>
              </a:rPr>
              <a:t>Všeobecné služby</a:t>
            </a:r>
          </a:p>
        </p:txBody>
      </p:sp>
    </p:spTree>
    <p:extLst>
      <p:ext uri="{BB962C8B-B14F-4D97-AF65-F5344CB8AC3E}">
        <p14:creationId xmlns:p14="http://schemas.microsoft.com/office/powerpoint/2010/main" val="1772786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575DB9-C831-43CE-9BB8-71CDB16CE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8114"/>
            <a:ext cx="10515600" cy="939567"/>
          </a:xfrm>
        </p:spPr>
        <p:txBody>
          <a:bodyPr/>
          <a:lstStyle/>
          <a:p>
            <a:r>
              <a:rPr lang="sk-SK" dirty="0"/>
              <a:t>I. pilier: Organizácia trhu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FAECB35-0F20-4C97-8F4E-B52317C66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450" y="1157680"/>
            <a:ext cx="11417416" cy="5410899"/>
          </a:xfrm>
        </p:spPr>
        <p:txBody>
          <a:bodyPr>
            <a:normAutofit/>
          </a:bodyPr>
          <a:lstStyle/>
          <a:p>
            <a:pPr algn="just"/>
            <a:endParaRPr lang="sk-SK" sz="2600" dirty="0"/>
          </a:p>
          <a:p>
            <a:pPr algn="just"/>
            <a:r>
              <a:rPr lang="sk-SK" sz="2600" dirty="0"/>
              <a:t>Činnosti súvisiace s organizovaním trhu zabezpečuje PPA - Sekcia organizácie trhu.</a:t>
            </a:r>
          </a:p>
          <a:p>
            <a:pPr algn="just"/>
            <a:r>
              <a:rPr lang="sk-SK" sz="2600" dirty="0"/>
              <a:t>Spoločnú organizáciu trhu s poľnohospodárskymi výrobkami v rokoch 2016 a 2017 upravovalo nariadenie EP a Rady (EÚ) č. 1308/2013 a niektoré ustanovenia nariadenia Rady (ES) č. 1234/2007. </a:t>
            </a:r>
          </a:p>
          <a:p>
            <a:r>
              <a:rPr lang="sk-SK" sz="2600" dirty="0"/>
              <a:t>Trhovo orientované výdavky (TOV) sú financované                                                                   z </a:t>
            </a:r>
            <a:r>
              <a:rPr lang="sk-SK" sz="2600" b="1" dirty="0"/>
              <a:t>Európskeho poľnohospodárskeho záručného fondu</a:t>
            </a:r>
            <a:r>
              <a:rPr lang="sk-SK" sz="2600" dirty="0"/>
              <a:t> (EPZF).</a:t>
            </a:r>
          </a:p>
          <a:p>
            <a:pPr algn="just"/>
            <a:r>
              <a:rPr lang="sk-SK" sz="2600" dirty="0"/>
              <a:t>Niektoré z trhových opatrení sú spolufinancované zo štátneho rozpočtu (napr. Program „Školské mlieko", „Národný program stabilizácie a rozvoja slovenského včelárstva" a pomoc organizáciám výrobcov a skupinám výrobcov v rámci operačných programov).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87026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575DB9-C831-43CE-9BB8-71CDB16CE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8114"/>
            <a:ext cx="10515600" cy="939567"/>
          </a:xfrm>
        </p:spPr>
        <p:txBody>
          <a:bodyPr/>
          <a:lstStyle/>
          <a:p>
            <a:r>
              <a:rPr lang="sk-SK" dirty="0"/>
              <a:t>I. pilier: Organizácia trhu</a:t>
            </a:r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320E08FC-5A34-411C-8ED6-F9B08B1273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3459610"/>
              </p:ext>
            </p:extLst>
          </p:nvPr>
        </p:nvGraphicFramePr>
        <p:xfrm>
          <a:off x="253126" y="1937857"/>
          <a:ext cx="11417300" cy="4206240"/>
        </p:xfrm>
        <a:graphic>
          <a:graphicData uri="http://schemas.openxmlformats.org/drawingml/2006/table">
            <a:tbl>
              <a:tblPr bandRow="1">
                <a:tableStyleId>{93296810-A885-4BE3-A3E7-6D5BEEA58F35}</a:tableStyleId>
              </a:tblPr>
              <a:tblGrid>
                <a:gridCol w="5708650">
                  <a:extLst>
                    <a:ext uri="{9D8B030D-6E8A-4147-A177-3AD203B41FA5}">
                      <a16:colId xmlns:a16="http://schemas.microsoft.com/office/drawing/2014/main" val="2687839972"/>
                    </a:ext>
                  </a:extLst>
                </a:gridCol>
                <a:gridCol w="5708650">
                  <a:extLst>
                    <a:ext uri="{9D8B030D-6E8A-4147-A177-3AD203B41FA5}">
                      <a16:colId xmlns:a16="http://schemas.microsoft.com/office/drawing/2014/main" val="711080222"/>
                    </a:ext>
                  </a:extLst>
                </a:gridCol>
              </a:tblGrid>
              <a:tr h="4035104">
                <a:tc>
                  <a:txBody>
                    <a:bodyPr/>
                    <a:lstStyle/>
                    <a:p>
                      <a:r>
                        <a:rPr lang="sk-SK" sz="1800" dirty="0"/>
                        <a:t>Reštrukturalizácia vinohradov	                              1 670 517</a:t>
                      </a:r>
                    </a:p>
                    <a:p>
                      <a:r>
                        <a:rPr lang="sk-SK" sz="1800" dirty="0"/>
                        <a:t>Poistenie úrody	                                                   214 282</a:t>
                      </a:r>
                    </a:p>
                    <a:p>
                      <a:r>
                        <a:rPr lang="sk-SK" sz="1800" dirty="0"/>
                        <a:t>Investície do podnikov	                                 698 169</a:t>
                      </a:r>
                    </a:p>
                    <a:p>
                      <a:r>
                        <a:rPr lang="sk-SK" sz="1800" dirty="0"/>
                        <a:t>Propagácia na trhoch tretích krajín	                 29 800</a:t>
                      </a:r>
                    </a:p>
                    <a:p>
                      <a:r>
                        <a:rPr lang="sk-SK" sz="1800" dirty="0"/>
                        <a:t>Mimoriadne podporné opatrenia – </a:t>
                      </a:r>
                    </a:p>
                    <a:p>
                      <a:r>
                        <a:rPr lang="sk-SK" sz="1800" dirty="0"/>
                        <a:t>organizáciám výrobcov OZ - stiahnutie z trhu       358 993</a:t>
                      </a:r>
                    </a:p>
                    <a:p>
                      <a:r>
                        <a:rPr lang="sk-SK" sz="1800" dirty="0"/>
                        <a:t>Podpora operačných programov OZ (EÚ)               963 791</a:t>
                      </a:r>
                    </a:p>
                    <a:p>
                      <a:r>
                        <a:rPr lang="sk-SK" sz="1800" dirty="0"/>
                        <a:t>Podpora operačných programov OZ (ŠR)                987 778</a:t>
                      </a:r>
                    </a:p>
                    <a:p>
                      <a:r>
                        <a:rPr lang="sk-SK" sz="1800" dirty="0"/>
                        <a:t>Školské ovocie (EÚ)	                                                2 757 826</a:t>
                      </a:r>
                    </a:p>
                    <a:p>
                      <a:r>
                        <a:rPr lang="sk-SK" sz="1800" dirty="0"/>
                        <a:t>Školské ovocie (ŠR)	                                                   567 922</a:t>
                      </a:r>
                    </a:p>
                    <a:p>
                      <a:r>
                        <a:rPr lang="sk-SK" sz="1800" dirty="0"/>
                        <a:t>Školské mlieko (EÚ)	                                                   684 078</a:t>
                      </a:r>
                    </a:p>
                    <a:p>
                      <a:r>
                        <a:rPr lang="sk-SK" sz="1800" dirty="0"/>
                        <a:t>Školské mlieko (ŠR)	                                                1 473 997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Podpora včelárom (EÚ)	                        548 630	</a:t>
                      </a:r>
                    </a:p>
                    <a:p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Podpora včelárom (SR)	</a:t>
                      </a:r>
                      <a:r>
                        <a:rPr lang="sk-SK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</a:t>
                      </a:r>
                      <a:r>
                        <a:rPr lang="pt-B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548 630	</a:t>
                      </a:r>
                    </a:p>
                    <a:p>
                      <a:r>
                        <a:rPr lang="sk-SK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Výnimočná pomoc –</a:t>
                      </a:r>
                    </a:p>
                    <a:p>
                      <a:r>
                        <a:rPr lang="sk-SK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mlieko a mliečne výrobky (EÚ)	           4 634 </a:t>
                      </a:r>
                      <a:r>
                        <a:rPr lang="sk-SK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(iba 2016)	</a:t>
                      </a:r>
                    </a:p>
                    <a:p>
                      <a:r>
                        <a:rPr lang="sk-SK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Výnimočná pomoc –</a:t>
                      </a:r>
                    </a:p>
                    <a:p>
                      <a:r>
                        <a:rPr lang="sk-SK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mlieko a mliečne výrobky (ŠR)	            5 146 </a:t>
                      </a:r>
                      <a:r>
                        <a:rPr kumimoji="0" lang="sk-SK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(iba 2016)</a:t>
                      </a:r>
                      <a:r>
                        <a:rPr lang="sk-SK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lang="pl-PL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Pomoc na zníženie výroby mlieka	        536 467 (2017)	</a:t>
                      </a:r>
                    </a:p>
                    <a:p>
                      <a:r>
                        <a:rPr lang="sk-SK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Výnimočná pomoc - mlieko (EÚ)	     1 031 063	</a:t>
                      </a:r>
                    </a:p>
                    <a:p>
                      <a:r>
                        <a:rPr lang="sk-SK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Výnimočná pomoc- mlieko (ŠR)	     1 031 065	</a:t>
                      </a:r>
                    </a:p>
                    <a:p>
                      <a:r>
                        <a:rPr lang="sk-SK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Výnimočná pomoc- bravčové mäso (EÚ)     1 031 401	</a:t>
                      </a:r>
                    </a:p>
                    <a:p>
                      <a:r>
                        <a:rPr lang="sk-SK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Výnimočná pomoc- bravčové mäso (ŠR)	      1 031 402	</a:t>
                      </a:r>
                    </a:p>
                    <a:p>
                      <a:endParaRPr lang="sk-SK" dirty="0"/>
                    </a:p>
                    <a:p>
                      <a:endParaRPr lang="sk-SK" dirty="0"/>
                    </a:p>
                    <a:p>
                      <a:r>
                        <a:rPr lang="sk-SK" b="1" dirty="0"/>
                        <a:t>Celkom TOV za rok 2016 .......... 11 514 193,- Eur</a:t>
                      </a:r>
                    </a:p>
                    <a:p>
                      <a:r>
                        <a:rPr lang="sk-SK" b="1" dirty="0"/>
                        <a:t>Celkom TOV za rok 2017 .......... 17 344 083,- Eur (p)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9440505"/>
                  </a:ext>
                </a:extLst>
              </a:tr>
            </a:tbl>
          </a:graphicData>
        </a:graphic>
      </p:graphicFrame>
      <p:cxnSp>
        <p:nvCxnSpPr>
          <p:cNvPr id="6" name="Rovná spojovacia šípka 5">
            <a:extLst>
              <a:ext uri="{FF2B5EF4-FFF2-40B4-BE49-F238E27FC236}">
                <a16:creationId xmlns:a16="http://schemas.microsoft.com/office/drawing/2014/main" id="{57B9AA4F-EF6B-40EF-A7A9-1822BB31E9D0}"/>
              </a:ext>
            </a:extLst>
          </p:cNvPr>
          <p:cNvCxnSpPr/>
          <p:nvPr/>
        </p:nvCxnSpPr>
        <p:spPr>
          <a:xfrm>
            <a:off x="11216081" y="3967993"/>
            <a:ext cx="0" cy="10654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6038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B22C8-662A-48A0-B30B-C56A8264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559"/>
            <a:ext cx="10515600" cy="981511"/>
          </a:xfrm>
        </p:spPr>
        <p:txBody>
          <a:bodyPr/>
          <a:lstStyle/>
          <a:p>
            <a:r>
              <a:rPr lang="sk-SK" dirty="0"/>
              <a:t>I. pilier: Priame platby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4AD372-6ADD-4665-B6E1-FF6B46362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839" y="1350628"/>
            <a:ext cx="11383860" cy="5322813"/>
          </a:xfrm>
        </p:spPr>
        <p:txBody>
          <a:bodyPr>
            <a:normAutofit/>
          </a:bodyPr>
          <a:lstStyle/>
          <a:p>
            <a:pPr algn="just"/>
            <a:r>
              <a:rPr lang="sk-SK" dirty="0"/>
              <a:t>Predstavujú priamu podporu príjmu poľnohospodárov podľa vopred stanovených podmienok oprávnenosti. Realizujú sa formou bežných transferov subjektom priamo hospodáriacim na pôde. </a:t>
            </a:r>
          </a:p>
          <a:p>
            <a:pPr algn="just"/>
            <a:r>
              <a:rPr lang="sk-SK" dirty="0"/>
              <a:t>Pravidlá poskytovania priamych platieb upravuje nariadenie EP a Rady (EÚ) č. 1307/2013 v platnom znení. </a:t>
            </a:r>
          </a:p>
          <a:p>
            <a:pPr algn="just"/>
            <a:r>
              <a:rPr lang="sk-SK" dirty="0"/>
              <a:t>Ročný finančný rámec pre rok 2016 bol schválený v objeme 460 535 985,- Eur. Ročný finančný rámec pre rok 2017 bol schválený v objeme 463 667 811,- Eur a upravený na celkový objem 410 412 257.78,- Eur.</a:t>
            </a:r>
          </a:p>
          <a:p>
            <a:pPr algn="just"/>
            <a:r>
              <a:rPr lang="sk-SK" dirty="0"/>
              <a:t>Platby sú vyplácané na hektár výmery poľnohospodárskej plochy žiadateľa. Platby sú nárokovateľné.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80240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B22C8-662A-48A0-B30B-C56A8264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559"/>
            <a:ext cx="10515600" cy="981511"/>
          </a:xfrm>
        </p:spPr>
        <p:txBody>
          <a:bodyPr/>
          <a:lstStyle/>
          <a:p>
            <a:r>
              <a:rPr lang="sk-SK" dirty="0"/>
              <a:t>I. pilier: Priame platby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4AD372-6ADD-4665-B6E1-FF6B46362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839" y="1350628"/>
            <a:ext cx="11383860" cy="5322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/>
              <a:t>Štátny rozpočet </a:t>
            </a:r>
            <a:r>
              <a:rPr lang="sk-SK" dirty="0"/>
              <a:t>za rok 2016 v mil. Eur:</a:t>
            </a:r>
          </a:p>
          <a:p>
            <a:endParaRPr lang="sk-SK" dirty="0"/>
          </a:p>
          <a:p>
            <a:pPr marL="0" indent="0">
              <a:buNone/>
            </a:pPr>
            <a:r>
              <a:rPr lang="sk-SK" dirty="0"/>
              <a:t>Prechodné vnútroštátne platby:</a:t>
            </a:r>
          </a:p>
          <a:p>
            <a:pPr marL="0" indent="0">
              <a:buNone/>
            </a:pPr>
            <a:r>
              <a:rPr lang="sk-SK" dirty="0"/>
              <a:t>		</a:t>
            </a:r>
          </a:p>
          <a:p>
            <a:r>
              <a:rPr lang="sk-SK" dirty="0"/>
              <a:t>doplnková vnútroštátna platba na plochu	                            0	</a:t>
            </a:r>
          </a:p>
          <a:p>
            <a:r>
              <a:rPr lang="sk-SK" dirty="0"/>
              <a:t>doplnková vnútroštátna platba na chmeľ	                            0	</a:t>
            </a:r>
          </a:p>
          <a:p>
            <a:r>
              <a:rPr lang="sk-SK" dirty="0"/>
              <a:t>doplnková vnútroštátna platba na dobytčie jednotky	5,57	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92988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B22C8-662A-48A0-B30B-C56A8264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559"/>
            <a:ext cx="10515600" cy="981511"/>
          </a:xfrm>
        </p:spPr>
        <p:txBody>
          <a:bodyPr/>
          <a:lstStyle/>
          <a:p>
            <a:r>
              <a:rPr lang="sk-SK" dirty="0"/>
              <a:t>I. pilier: Priame platby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4AD372-6ADD-4665-B6E1-FF6B46362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170" y="1350628"/>
            <a:ext cx="11811698" cy="5322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EPZF - </a:t>
            </a:r>
            <a:r>
              <a:rPr lang="sk-SK" b="1" dirty="0"/>
              <a:t>Oddelené </a:t>
            </a:r>
            <a:r>
              <a:rPr lang="sk-SK" dirty="0"/>
              <a:t>priame platby za rok 2016 v mil. Eur:</a:t>
            </a:r>
          </a:p>
          <a:p>
            <a:endParaRPr lang="sk-SK" dirty="0"/>
          </a:p>
          <a:p>
            <a:r>
              <a:rPr lang="sk-SK" dirty="0"/>
              <a:t>Prechodný zjednodušený režim základnej platby (SAPS)  	217,17   (134,04)</a:t>
            </a:r>
          </a:p>
          <a:p>
            <a:pPr marL="0" indent="0">
              <a:buNone/>
            </a:pPr>
            <a:r>
              <a:rPr lang="sk-SK" dirty="0"/>
              <a:t>	</a:t>
            </a:r>
          </a:p>
          <a:p>
            <a:r>
              <a:rPr lang="sk-SK" dirty="0"/>
              <a:t>Platby na poľnohospodárske postupy prospešné </a:t>
            </a:r>
          </a:p>
          <a:p>
            <a:pPr marL="0" indent="0">
              <a:buNone/>
            </a:pPr>
            <a:r>
              <a:rPr lang="sk-SK" dirty="0"/>
              <a:t>   pre klímu a životné prostredie (</a:t>
            </a:r>
            <a:r>
              <a:rPr lang="sk-SK" dirty="0" err="1"/>
              <a:t>greening</a:t>
            </a:r>
            <a:r>
              <a:rPr lang="sk-SK" dirty="0"/>
              <a:t>)	                                  116,73     (71,17)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/>
              <a:t>Platba pre mladých poľnohospodárov	                                      0,26     (60,41)	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54325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B22C8-662A-48A0-B30B-C56A8264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559"/>
            <a:ext cx="10515600" cy="981511"/>
          </a:xfrm>
        </p:spPr>
        <p:txBody>
          <a:bodyPr/>
          <a:lstStyle/>
          <a:p>
            <a:r>
              <a:rPr lang="sk-SK" dirty="0"/>
              <a:t>I. pilier: Priame platby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4AD372-6ADD-4665-B6E1-FF6B46362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170" y="1350628"/>
            <a:ext cx="11811698" cy="532281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k-SK" sz="3600" dirty="0"/>
              <a:t>EPZF - </a:t>
            </a:r>
            <a:r>
              <a:rPr lang="sk-SK" sz="3600" b="1" dirty="0"/>
              <a:t>Viazané </a:t>
            </a:r>
            <a:r>
              <a:rPr lang="sk-SK" sz="3600" dirty="0"/>
              <a:t>priame platby za rok 2016 v mil. Eur:</a:t>
            </a:r>
          </a:p>
          <a:p>
            <a:endParaRPr lang="sk-SK" dirty="0"/>
          </a:p>
          <a:p>
            <a:r>
              <a:rPr lang="pl-PL" dirty="0"/>
              <a:t>platba na pestovanie cukrovej repy	                                                                                      7,83	</a:t>
            </a:r>
          </a:p>
          <a:p>
            <a:r>
              <a:rPr lang="pl-PL" dirty="0"/>
              <a:t>platba na pestovanie chmeľu	                                                                                                     0,04	</a:t>
            </a:r>
          </a:p>
          <a:p>
            <a:r>
              <a:rPr lang="sk-SK" dirty="0"/>
              <a:t>platba na pestovanie vybraných druhov ovocia s vysokou prácnosťou	                             0,17	</a:t>
            </a:r>
          </a:p>
          <a:p>
            <a:r>
              <a:rPr lang="sk-SK" dirty="0"/>
              <a:t>platba na pestovanie vybraných druhov ovocia s veľmi vysokou prácnosťou                      0,43	</a:t>
            </a:r>
          </a:p>
          <a:p>
            <a:r>
              <a:rPr lang="sk-SK" dirty="0"/>
              <a:t>platba na pestovanie vybraných druhov zeleniny s vysokou prácnosťou	                             0,07	</a:t>
            </a:r>
          </a:p>
          <a:p>
            <a:r>
              <a:rPr lang="sk-SK" dirty="0"/>
              <a:t>platba na pestovanie vybraných druhov zeleniny s veľmi vysokou prácnosťou	               0,37	</a:t>
            </a:r>
          </a:p>
          <a:p>
            <a:r>
              <a:rPr lang="pl-PL" dirty="0"/>
              <a:t>platba na pestovanie rajčiakov	                                                                                                     0,27	</a:t>
            </a:r>
          </a:p>
          <a:p>
            <a:r>
              <a:rPr lang="pl-PL" dirty="0"/>
              <a:t>platba na chov bahníc, jariek a kôz	                                                                                       6,01	</a:t>
            </a:r>
          </a:p>
          <a:p>
            <a:r>
              <a:rPr lang="sk-SK" dirty="0"/>
              <a:t>platba na výkrm vybraných kategórií hovädzieho dobytka	                                            9,06	</a:t>
            </a:r>
          </a:p>
          <a:p>
            <a:r>
              <a:rPr lang="sk-SK" dirty="0"/>
              <a:t>platba na kravy chované v systéme s trhovou produkciou mlieka	                            39,01	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82670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7B22C8-662A-48A0-B30B-C56A8264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559"/>
            <a:ext cx="10515600" cy="981511"/>
          </a:xfrm>
        </p:spPr>
        <p:txBody>
          <a:bodyPr/>
          <a:lstStyle/>
          <a:p>
            <a:r>
              <a:rPr lang="sk-SK" dirty="0"/>
              <a:t>II. pilier: Rozvoj vidieka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4AD372-6ADD-4665-B6E1-FF6B46362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170" y="1350628"/>
            <a:ext cx="11811698" cy="532281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k-SK" dirty="0"/>
              <a:t>Jednotný právny rámec pre financovanie SPP v období finančnej perspektívy rokov 2014 - 2020 ustanovuje nariadenie Európskeho parlamentu a Rady (EÚ) č. 1306/2013 o financovaní, riadení a monitorovaní SPP.</a:t>
            </a:r>
          </a:p>
          <a:p>
            <a:pPr algn="just"/>
            <a:r>
              <a:rPr lang="sk-SK" dirty="0"/>
              <a:t>Financovanie výdavkov v oblasti rozvoja vidieka sa realizuje prostredníctvom </a:t>
            </a:r>
            <a:r>
              <a:rPr lang="sk-SK" b="1" dirty="0"/>
              <a:t>Európskeho poľnohospodárskeho fondu pre rozvoj vidieka </a:t>
            </a:r>
            <a:r>
              <a:rPr lang="sk-SK" dirty="0"/>
              <a:t>(EPFRV).</a:t>
            </a:r>
          </a:p>
          <a:p>
            <a:pPr algn="just"/>
            <a:r>
              <a:rPr lang="sk-SK" dirty="0"/>
              <a:t>V zmysle nariadenia Európskeho parlamentu a Rady (EÚ) č. 1303/2013 je EPFRV jedným z európskych štrukturálnych a investičných fondov, ktorých podpora má dopĺňať národné intervencie v súvislosti so stratégiou EÚ na zabezpečenie inteligentného, udržateľného a inkluzívneho rastu - stratégie „Európa 2020". </a:t>
            </a:r>
          </a:p>
          <a:p>
            <a:pPr algn="just"/>
            <a:r>
              <a:rPr lang="sk-SK" dirty="0"/>
              <a:t>Národným dokumentom, ktorý stanovuje stratégiu a priority SR pre využitie európskych štrukturálnych a investičných fondov, je Partnerská dohoda SR na roky 2014 – 2020.</a:t>
            </a:r>
          </a:p>
          <a:p>
            <a:pPr algn="just"/>
            <a:r>
              <a:rPr lang="sk-SK" dirty="0"/>
              <a:t>V roku 2016 bolo v schválenom rozpočte na PRV SR rozpočtovaných celkom 347 610 238,- Eur, z toho na PRV SR 2007 – 2013 v objeme 1 408 042,- Eur a na PRV SR 2014 – 2020 v objeme 346 202 196,- Eur. 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6112982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1238</Words>
  <Application>Microsoft Office PowerPoint</Application>
  <PresentationFormat>Širokouhlá</PresentationFormat>
  <Paragraphs>213</Paragraphs>
  <Slides>18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Motív balíka Office</vt:lpstr>
      <vt:lpstr>Poľnohospodárska politika SR</vt:lpstr>
      <vt:lpstr>Prezentácia programu PowerPoint</vt:lpstr>
      <vt:lpstr>I. pilier: Organizácia trhu</vt:lpstr>
      <vt:lpstr>I. pilier: Organizácia trhu</vt:lpstr>
      <vt:lpstr>I. pilier: Priame platby</vt:lpstr>
      <vt:lpstr>I. pilier: Priame platby</vt:lpstr>
      <vt:lpstr>I. pilier: Priame platby</vt:lpstr>
      <vt:lpstr>I. pilier: Priame platby</vt:lpstr>
      <vt:lpstr>II. pilier: Rozvoj vidieka</vt:lpstr>
      <vt:lpstr>II. pilier: Rozvoj vidieka</vt:lpstr>
      <vt:lpstr>II. pilier: Rozvoj vidieka</vt:lpstr>
      <vt:lpstr>II. pilier: Rozvoj vidieka</vt:lpstr>
      <vt:lpstr>II. pilier: Rozvoj vidieka</vt:lpstr>
      <vt:lpstr>Rybné hospodárstvo</vt:lpstr>
      <vt:lpstr>III. pilier – štátna pomoc </vt:lpstr>
      <vt:lpstr>III. pilier – národné podpory </vt:lpstr>
      <vt:lpstr>III. pilier – všeobecné služby </vt:lpstr>
      <vt:lpstr>III. pilier – všeobecné služby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Poľnohospodárska politika SR</dc:title>
  <dc:creator>KHP Roman</dc:creator>
  <cp:lastModifiedBy>KHP Roman</cp:lastModifiedBy>
  <cp:revision>46</cp:revision>
  <dcterms:created xsi:type="dcterms:W3CDTF">2018-09-25T07:57:28Z</dcterms:created>
  <dcterms:modified xsi:type="dcterms:W3CDTF">2018-09-25T12:15:30Z</dcterms:modified>
</cp:coreProperties>
</file>